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87" r:id="rId3"/>
    <p:sldId id="260" r:id="rId4"/>
    <p:sldId id="280" r:id="rId5"/>
    <p:sldId id="277" r:id="rId6"/>
    <p:sldId id="270" r:id="rId7"/>
    <p:sldId id="271" r:id="rId8"/>
    <p:sldId id="272" r:id="rId9"/>
    <p:sldId id="268" r:id="rId10"/>
    <p:sldId id="266" r:id="rId11"/>
    <p:sldId id="276" r:id="rId12"/>
    <p:sldId id="273" r:id="rId13"/>
    <p:sldId id="275" r:id="rId14"/>
    <p:sldId id="278" r:id="rId15"/>
    <p:sldId id="279" r:id="rId16"/>
    <p:sldId id="261" r:id="rId17"/>
    <p:sldId id="285" r:id="rId18"/>
    <p:sldId id="281" r:id="rId19"/>
    <p:sldId id="282" r:id="rId20"/>
    <p:sldId id="286" r:id="rId21"/>
    <p:sldId id="274" r:id="rId22"/>
    <p:sldId id="28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inimized">
    <p:restoredLeft sz="15047" autoAdjust="0"/>
    <p:restoredTop sz="28022" autoAdjust="0"/>
  </p:normalViewPr>
  <p:slideViewPr>
    <p:cSldViewPr snapToGrid="0">
      <p:cViewPr varScale="1">
        <p:scale>
          <a:sx n="22" d="100"/>
          <a:sy n="22" d="100"/>
        </p:scale>
        <p:origin x="3019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6:06.43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0 108,'8'-4,"0"0,0 1,1 0,-1 0,1 1,-1 0,1 1,0 0,12 0,2-1,658-18,-503 21,1518 1,-1361-12,-62 1,465 6,-432-15,-60 2,130 8,-292 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7:45.67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0 152,'71'0,"654"-29,-552 16,191 11,-193 3,-84 0,121-3,-167-1,-1-2,0-1,48-15,-10 1,2 2,0 5,106-5,248 14,-287 6,2138 1,-1286-4,-956 2,0 3,69 14,81 31,-159-40,9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8:13.12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45,'429'22,"-27"-1,1104-20,-688-3,-114 2,-581-10,-21 1,873 4,-524 8,451-3,-776-8,-24 0,933 0,-640 11,373-3,-727-2,0-2,42-9,60-6,564 12,-426 10,-263-3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8:27.95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10,'4256'0,"-3422"49,-138-33,-441-18,-227 0,0-1,0-1,0-2,27-9,-17 5,47-6,34 5,-76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8:31.16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1,'831'11,"24"0,-367 20,-3 38,-12-1,-282-45,-132-14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6:10.21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1,'1731'0,"-1711"0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6:15.55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68,'0'-1,"1"1,-1-1,0 1,0-1,0 1,1 0,-1-1,0 1,1-1,-1 1,0 0,1-1,-1 1,1 0,-1-1,0 1,1 0,-1 0,1-1,-1 1,1 0,-1 0,1 0,-1 0,1 0,-1 0,1 0,-1-1,2 2,2-3,38-8,0 1,51-3,96 1,-140 9,1364-11,-858 16,197-3,-679 3,87 16,58 3,220-23,-416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6:17.42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1,'34'1,"47"8,-24-1,306 33,877 87,-1146-122,0-5,164-18,-128 8,-103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4:50.73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17,'3620'0,"-2834"-15,-330 14,420 3,-676 4,133 2,2200-8,-2487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4:50.73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17,'3620'0,"-2834"-15,-330 14,420 3,-676 4,133 2,2200-8,-2487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5:19.95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5:20.34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0T07:05:20.69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094E1-DCD5-4C3F-AF14-547D62F47B9F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FDEF6-280B-48CC-A225-684AAE18E3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719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DEF6-280B-48CC-A225-684AAE18E3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49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DEF6-280B-48CC-A225-684AAE18E3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7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根据全国第二次全国残疾人抽样调查数据，我国成年残疾人在婚率为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61.04%</a:t>
            </a:r>
            <a:r>
              <a:rPr lang="zh-CN" altLang="en-US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，低于健全人在婚率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74.45%</a:t>
            </a:r>
            <a:r>
              <a:rPr lang="zh-CN" altLang="en-US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冰冷的数字背后，是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8300</a:t>
            </a:r>
            <a:r>
              <a:rPr lang="zh-CN" altLang="en-US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万残疾人执着追寻爱情和欲望的个体故事。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我们想要知道，身体心智异于常人的他们，如何遇见属于自己的那份幸福？当恋情进一步发展，他们能否顺利步入婚姻的殿堂，婚后生活究竟是美好童话还是一地鸡毛？那些婚姻无法维系的残疾夫妻，是因何劳燕分飞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基于这样的目标和背景，作者搜集统计了残疾人寻找恋情的三大途经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各地残联举办的相亲活动、婚恋网站和微信公众号，以及知乎和贴吧的相关话题相关数据进行可视化分析，试图解答这些问题。并且搭建了残疾人婚恋交友网站，希望能让更多残疾群体找到爱情，收获属于自己的那份幸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DEF6-280B-48CC-A225-684AAE18E3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27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基于这样的目标和背景，搜集统计了残疾人寻找恋情的三大途经——各地残联举办的相亲活动、婚恋网站和微信公众号，并且对知乎和贴吧的相关话题进行可视化分析，最后分析了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2019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日到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2022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年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9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月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日的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119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篇残疾人离婚纠纷判决书，试图解答这些问题。</a:t>
            </a:r>
            <a:endParaRPr lang="en-US" altLang="zh-CN" sz="1200" kern="100" dirty="0">
              <a:solidFill>
                <a:schemeClr val="bg1"/>
              </a:solidFill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DEF6-280B-48CC-A225-684AAE18E3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8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DEF6-280B-48CC-A225-684AAE18E3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239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软件工程专业的学习中，软件项目实训是一个非常重要的环节。在这个过程中，我们能够深入了解软件开发的全过程，并且在实际项目中应用我们所学到的知识和技能。在我的软件项目实训中，我学到了许多知识和技能，同时也面临了一些挑战和困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学习新技术和工具。由于我们使用了许多新的技术和工具，我需要花费很多时间来学习它们。这包括</a:t>
            </a:r>
            <a:r>
              <a:rPr lang="en-US" altLang="zh-CN" dirty="0" err="1"/>
              <a:t>SpringMVC</a:t>
            </a:r>
            <a:r>
              <a:rPr lang="zh-CN" altLang="en-US" dirty="0"/>
              <a:t>，</a:t>
            </a:r>
            <a:r>
              <a:rPr lang="en-US" altLang="zh-CN" dirty="0"/>
              <a:t>Vue</a:t>
            </a:r>
            <a:r>
              <a:rPr lang="zh-CN" altLang="en-US" dirty="0"/>
              <a:t>，</a:t>
            </a:r>
            <a:r>
              <a:rPr lang="en-US" altLang="zh-CN" dirty="0"/>
              <a:t>Ajax</a:t>
            </a:r>
            <a:r>
              <a:rPr lang="zh-CN" altLang="en-US" dirty="0"/>
              <a:t>，</a:t>
            </a:r>
            <a:r>
              <a:rPr lang="en-US" altLang="zh-CN" dirty="0" err="1"/>
              <a:t>Mybatis</a:t>
            </a:r>
            <a:r>
              <a:rPr lang="zh-CN" altLang="en-US" dirty="0"/>
              <a:t>，爬虫，</a:t>
            </a:r>
            <a:r>
              <a:rPr lang="en-US" altLang="zh-CN" dirty="0"/>
              <a:t>Spark</a:t>
            </a:r>
            <a:r>
              <a:rPr lang="zh-CN" altLang="en-US" dirty="0"/>
              <a:t>等等。在这个过程中，我学会了如何快速学习和适应新技术和工具。</a:t>
            </a:r>
            <a:br>
              <a:rPr lang="zh-CN" altLang="en-US" dirty="0"/>
            </a:br>
            <a:endParaRPr lang="en-US" altLang="zh-CN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团队协作和沟通。由于我们是一个团队项目，所以我们需要不断进行沟通和协调。这包括讨论需求、设计和功能，以及解决问题和挑战。在这个过程中，我学会了如何有效地沟通和协作，并且尊重其他团队成员的意见和建议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解决问题和调试。在整个开发过程中，我们遇到了许多问题和错误。这包括前端和后端代码中的问题，以及与</a:t>
            </a:r>
            <a:r>
              <a:rPr lang="en-US" altLang="zh-CN" dirty="0"/>
              <a:t>API</a:t>
            </a:r>
            <a:r>
              <a:rPr lang="zh-CN" altLang="en-US" dirty="0"/>
              <a:t>和库的交互问题。在这个过程中，我学会了如何分析和解决问题，并使用调试工具来定位和修复错误。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总的来说，这个软件项目实训给我带来了许多有价值的经验和知识。它帮助我了解了软件开发的全过程，包括需求分析、设计、实现、测试和部署。它还帮助我提高了我的编程和设计技能，并学会了如何在一个团队中有效地沟通和协作。最重要的是，这个实训项目让我更加自信和独立地开发软件，以及更加自信地解决问题和面对挑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DEF6-280B-48CC-A225-684AAE18E3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826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DEF6-280B-48CC-A225-684AAE18E3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6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4A1A5-DA38-5EB6-ECE8-ED1ED2D45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7803FC-7866-10EB-701B-D51B7964A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B3935A-0BBD-A1E8-60AC-38D09F24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1FB9A3-C299-AA02-7DD7-FDAD9F77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D6C4B6-606B-8D9B-50A5-E94E4FD31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0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D03F2-363A-A8AD-05DC-201BBB70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C4E833-8C88-F4F0-111B-22AC50F9F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26436B-A85C-41AF-6503-69DE0356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40E787-34B9-5B95-6094-705CF371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08EFA6-C9A5-A4F9-8C00-865C8D7D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5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102F29-2519-D1BD-F66A-E36B2ED16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114766-500D-1AB3-80FA-C1DB6F973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96F2C7-3065-82DE-EEB4-8364C2C5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A7DBCA-94C6-1684-3809-6B1F039A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1F4B5B-8162-088E-0A34-A6C9562C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94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926B-447D-CCEB-38D7-B1CF430C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C8676-5518-35B2-C9A7-A4E142866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5B597C-3BD5-39F7-F769-195756CC2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9C121-AC19-7771-FDA5-AA850F8F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4B169-A291-2EF9-C293-9F6CC6B9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D6CD8-3A11-732C-4877-5B6B5D09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77A507-68CD-0774-AD1E-151250C65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E742A0-1981-3E8E-63CB-02499E88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24C86-62E2-95C3-2B46-9769C5C64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EDBD17-427B-4E8B-00CC-7BF6B386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7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8478B-523E-CE7D-EF12-BAED2DD78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FAAED-58C0-C047-548A-8C6D9DE57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2752E5-9FB9-5B4E-3D1A-B16220690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0CB7A3-4537-E374-140A-653AA126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486E7E-644B-A0C5-E918-16552368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F54492-1094-0382-757B-71A0B564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79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85FC0-1802-9961-62AB-DF115BC6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0828E4-2CF4-A21D-0238-0DF1DD5F3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8CBF7E-8C76-E618-B5F7-4172901ED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F90191-D4D0-1DB6-E2D9-2A5F247F1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C776B-F734-B143-5DD3-AE7D2EB54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AD7430-DDB8-A309-721E-1C5D2B15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B219B0-E720-7D28-9742-DBE4FF11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DA6C41-D8E9-09B9-5E35-1A6EA1B6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9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411AF-CA2B-E9F1-48AC-DAC99CEB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854B70-9958-14B9-E78F-64671971E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6B2E7D-AF4C-05FF-8AAE-34A940F6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819D65-F249-7992-326E-50667FEB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95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E8F407-1FD9-E40F-1A51-ABC804EFA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F926A2-A3A9-D781-8F64-7D73CA77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7AC51-A479-D341-4ECD-423DBEBF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0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BA61D-3531-1F7D-EED5-55EE5FD7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7B3EE-97B6-AA65-3AF4-BCF2DC63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8AD1BA-7960-3B6E-CACA-79E602BC1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3AC30-D229-CA39-63D1-FF0D67EA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D67173-B07C-BE3F-A3AF-B72EBBBB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6FBB08-1D97-0FCD-A41C-EFC84184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2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2ABD9-DACF-E0CC-8F7D-38C074D9F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120FDF-4BC6-152B-321E-F0E2FDB5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F3C000-0130-6F8E-4ABC-327171188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FB633-AD61-B7B1-5243-23797298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836DE1-335B-6C2D-D900-416DEE11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A373B7-14FE-0D92-4C59-3CD34562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48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0136AF-5E05-1C9D-074F-AAAB72BB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9CDD78-6629-449B-3CFB-4DBB8616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5CAF5-F263-6E81-6035-002F2C218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3D3-4EF2-49CE-990E-162D4C0CF76A}" type="datetimeFigureOut">
              <a:rPr lang="zh-CN" altLang="en-US" smtClean="0"/>
              <a:t>2023/3/11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E62CE-8909-7C59-F1C2-277523FEF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C4EE13-F6F7-DDC7-AB21-71FDA4894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F06EB-D9A4-4CCF-B48A-ACE08D3940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9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3.xml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2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0.xml"/><Relationship Id="rId1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12" Type="http://schemas.openxmlformats.org/officeDocument/2006/relationships/image" Target="../media/image13.png"/><Relationship Id="rId17" Type="http://schemas.openxmlformats.org/officeDocument/2006/relationships/customXml" Target="../ink/ink12.xml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customXml" Target="../ink/ink8.xml"/><Relationship Id="rId19" Type="http://schemas.openxmlformats.org/officeDocument/2006/relationships/customXml" Target="../ink/ink13.xml"/><Relationship Id="rId4" Type="http://schemas.openxmlformats.org/officeDocument/2006/relationships/image" Target="../media/image6.png"/><Relationship Id="rId9" Type="http://schemas.openxmlformats.org/officeDocument/2006/relationships/image" Target="../media/image110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86B29BA-C849-BA3D-E84E-8B4B4BBC4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694D3C-F433-6C18-E5CC-872597D346A7}"/>
              </a:ext>
            </a:extLst>
          </p:cNvPr>
          <p:cNvSpPr txBox="1"/>
          <p:nvPr/>
        </p:nvSpPr>
        <p:spPr>
          <a:xfrm>
            <a:off x="697831" y="4411942"/>
            <a:ext cx="7540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残疾群体的婚恋数据分析平台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1176D6-9A89-AECA-93C6-515A30FB6DB9}"/>
              </a:ext>
            </a:extLst>
          </p:cNvPr>
          <p:cNvSpPr txBox="1"/>
          <p:nvPr/>
        </p:nvSpPr>
        <p:spPr>
          <a:xfrm>
            <a:off x="6829925" y="5743255"/>
            <a:ext cx="4992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12</a:t>
            </a:r>
            <a:r>
              <a:rPr lang="zh-CN" alt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 </a:t>
            </a:r>
            <a:r>
              <a:rPr lang="en-US" altLang="zh-CN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– </a:t>
            </a:r>
            <a:r>
              <a:rPr lang="zh-CN" alt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韩雨轩 周云鹏 张子恺</a:t>
            </a:r>
            <a:endParaRPr lang="en-US" altLang="zh-CN" sz="2400" b="1" dirty="0">
              <a:solidFill>
                <a:schemeClr val="accent2">
                  <a:lumMod val="40000"/>
                  <a:lumOff val="6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     </a:t>
            </a:r>
            <a:r>
              <a:rPr lang="zh-CN" alt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李洋   丰蔚明 贺子轩 </a:t>
            </a:r>
          </a:p>
        </p:txBody>
      </p:sp>
    </p:spTree>
    <p:extLst>
      <p:ext uri="{BB962C8B-B14F-4D97-AF65-F5344CB8AC3E}">
        <p14:creationId xmlns:p14="http://schemas.microsoft.com/office/powerpoint/2010/main" val="355526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3029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词云</a:t>
            </a:r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9ADDBE-4CBE-20F1-806E-CEC45D866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57" y="1500717"/>
            <a:ext cx="4050448" cy="26382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523DC5-E1C7-3741-035D-7E06D3693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90" y="3392962"/>
            <a:ext cx="4438005" cy="30999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6B4B39-8C30-9FA3-7CE5-564394A02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88" y="1295862"/>
            <a:ext cx="4129027" cy="40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0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375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Spring MVC-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19625C-D810-EB16-2D86-8F0BCB0D70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51" r="26416"/>
          <a:stretch/>
        </p:blipFill>
        <p:spPr>
          <a:xfrm>
            <a:off x="333703" y="-119541"/>
            <a:ext cx="5577380" cy="5319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0A7FF1-ED40-7173-8382-9A63397F6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553" y="868339"/>
            <a:ext cx="5245777" cy="46309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E172AD-6A8C-1CA8-A8BD-8736255C50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71" r="1223"/>
          <a:stretch/>
        </p:blipFill>
        <p:spPr>
          <a:xfrm>
            <a:off x="1237129" y="3254164"/>
            <a:ext cx="5959738" cy="32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534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Spring MVC-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前后端数据交互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3FFEE1-A1BB-2CB8-12D2-995B39A29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19143"/>
            <a:ext cx="4860334" cy="42592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38C59D3-870B-361D-ABE9-D78E6C0FDDBF}"/>
              </a:ext>
            </a:extLst>
          </p:cNvPr>
          <p:cNvSpPr txBox="1"/>
          <p:nvPr/>
        </p:nvSpPr>
        <p:spPr>
          <a:xfrm>
            <a:off x="838199" y="1726779"/>
            <a:ext cx="4680474" cy="337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Ajax </a:t>
            </a:r>
            <a:r>
              <a:rPr lang="zh-CN" altLang="en-US" dirty="0">
                <a:solidFill>
                  <a:schemeClr val="bg1"/>
                </a:solidFill>
              </a:rPr>
              <a:t>向后端发送请求 拿到数据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拿到的数据存储到 </a:t>
            </a:r>
            <a:r>
              <a:rPr lang="en-US" altLang="zh-CN" dirty="0">
                <a:solidFill>
                  <a:schemeClr val="bg1"/>
                </a:solidFill>
              </a:rPr>
              <a:t>Vue </a:t>
            </a:r>
            <a:r>
              <a:rPr lang="zh-CN" altLang="en-US" dirty="0">
                <a:solidFill>
                  <a:schemeClr val="bg1"/>
                </a:solidFill>
              </a:rPr>
              <a:t>框架的变量中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最后通过 </a:t>
            </a:r>
            <a:r>
              <a:rPr lang="en-US" altLang="zh-CN" dirty="0">
                <a:solidFill>
                  <a:schemeClr val="bg1"/>
                </a:solidFill>
              </a:rPr>
              <a:t>Vue </a:t>
            </a:r>
            <a:r>
              <a:rPr lang="zh-CN" altLang="en-US" dirty="0">
                <a:solidFill>
                  <a:schemeClr val="bg1"/>
                </a:solidFill>
              </a:rPr>
              <a:t>框架的 “ </a:t>
            </a:r>
            <a:r>
              <a:rPr lang="en-US" altLang="zh-CN" dirty="0">
                <a:solidFill>
                  <a:schemeClr val="bg1"/>
                </a:solidFill>
              </a:rPr>
              <a:t>{{ }} “ </a:t>
            </a:r>
            <a:r>
              <a:rPr lang="zh-CN" altLang="en-US" dirty="0">
                <a:solidFill>
                  <a:schemeClr val="bg1"/>
                </a:solidFill>
              </a:rPr>
              <a:t>渲染到页面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或者通过 </a:t>
            </a:r>
            <a:r>
              <a:rPr lang="en-US" altLang="zh-CN" dirty="0">
                <a:solidFill>
                  <a:schemeClr val="bg1"/>
                </a:solidFill>
              </a:rPr>
              <a:t>method</a:t>
            </a:r>
            <a:r>
              <a:rPr lang="zh-CN" altLang="en-US" dirty="0">
                <a:solidFill>
                  <a:schemeClr val="bg1"/>
                </a:solidFill>
              </a:rPr>
              <a:t>（）调用其他的函数完成页面渲染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49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375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Spring MVC-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67CE96-01BC-07EB-844B-8B8CDA154C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1" r="60844"/>
          <a:stretch/>
        </p:blipFill>
        <p:spPr>
          <a:xfrm>
            <a:off x="8136470" y="639556"/>
            <a:ext cx="4474630" cy="522832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2B77E4D-C236-C8C3-F3BC-8E15B9569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3" y="1473200"/>
            <a:ext cx="8505710" cy="39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7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375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Spring MVC-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67CE96-01BC-07EB-844B-8B8CDA154C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1" r="60844"/>
          <a:stretch/>
        </p:blipFill>
        <p:spPr>
          <a:xfrm>
            <a:off x="8136470" y="639556"/>
            <a:ext cx="4474630" cy="5228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DADF49-EF4C-A3E2-A038-EC950DEA8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1983"/>
            <a:ext cx="7715471" cy="46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0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375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Spring MVC-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67CE96-01BC-07EB-844B-8B8CDA154C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1" r="60844"/>
          <a:stretch/>
        </p:blipFill>
        <p:spPr>
          <a:xfrm>
            <a:off x="8136470" y="639556"/>
            <a:ext cx="4474630" cy="5228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77409C-BF0D-CD21-336B-D644C269B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6686"/>
            <a:ext cx="8067465" cy="45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2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2479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难点突破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8BA0FE-1BDC-C65B-5DAA-5621D3614DE5}"/>
              </a:ext>
            </a:extLst>
          </p:cNvPr>
          <p:cNvSpPr txBox="1"/>
          <p:nvPr/>
        </p:nvSpPr>
        <p:spPr>
          <a:xfrm>
            <a:off x="2666999" y="2365996"/>
            <a:ext cx="6405881" cy="921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</a:rPr>
              <a:t>用户登录标识 “</a:t>
            </a:r>
            <a:r>
              <a:rPr lang="en-US" altLang="zh-CN" sz="4000" dirty="0">
                <a:solidFill>
                  <a:schemeClr val="bg1"/>
                </a:solidFill>
              </a:rPr>
              <a:t>token</a:t>
            </a:r>
            <a:r>
              <a:rPr lang="zh-CN" altLang="en-US" sz="4000" dirty="0">
                <a:solidFill>
                  <a:schemeClr val="bg1"/>
                </a:solidFill>
              </a:rPr>
              <a:t>” 设计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11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480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SpringMVC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拦截设置</a:t>
            </a:r>
          </a:p>
          <a:p>
            <a:endParaRPr lang="zh-CN" altLang="en-US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4C1139-7B5F-6D79-A0AF-0D0615E8E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044513"/>
            <a:ext cx="10122852" cy="49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30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4207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拦截器</a:t>
            </a:r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代码设计</a:t>
            </a:r>
          </a:p>
          <a:p>
            <a:endParaRPr lang="zh-CN" altLang="en-US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2D8351-4FFB-FCAD-3933-FB58A5DAB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7" y="1101452"/>
            <a:ext cx="34290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9DD910-99B6-BB26-D3EF-19A5BEAF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7" y="1993139"/>
            <a:ext cx="9167323" cy="39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66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480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令牌生成</a:t>
            </a:r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java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代码设计</a:t>
            </a:r>
          </a:p>
          <a:p>
            <a:endParaRPr lang="zh-CN" altLang="en-US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D23D06-6C50-8A3E-6A1E-551499C10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7" y="1726779"/>
            <a:ext cx="6352810" cy="37749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930D9E1-CC78-6CE9-9FF2-2969A098F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7" y="1032248"/>
            <a:ext cx="2476500" cy="5524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40A2AAD-E7FC-2A64-D8B1-02088525C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78" y="2299440"/>
            <a:ext cx="5855105" cy="26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4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192000" cy="6858001"/>
          </a:xfr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50800" dir="5400000" sx="1000" sy="1000" algn="ctr" rotWithShape="0">
              <a:srgbClr val="000000">
                <a:alpha val="5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CC586B-0133-CAA4-867E-B2F671637683}"/>
              </a:ext>
            </a:extLst>
          </p:cNvPr>
          <p:cNvSpPr txBox="1"/>
          <p:nvPr/>
        </p:nvSpPr>
        <p:spPr>
          <a:xfrm>
            <a:off x="1259888" y="1440158"/>
            <a:ext cx="2794754" cy="584775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01 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项目背景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920FD5-8E8A-708F-2E55-49B4D4BEC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4E28D09-16DC-3F08-4127-19F5AD0AA8AC}"/>
              </a:ext>
            </a:extLst>
          </p:cNvPr>
          <p:cNvSpPr txBox="1"/>
          <p:nvPr/>
        </p:nvSpPr>
        <p:spPr>
          <a:xfrm>
            <a:off x="1259888" y="2232426"/>
            <a:ext cx="2794754" cy="584775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02 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AA5D25A-9154-A315-9024-3B9E7BB4B849}"/>
              </a:ext>
            </a:extLst>
          </p:cNvPr>
          <p:cNvSpPr txBox="1"/>
          <p:nvPr/>
        </p:nvSpPr>
        <p:spPr>
          <a:xfrm>
            <a:off x="1259888" y="2996242"/>
            <a:ext cx="2794754" cy="584775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03 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项目分工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5CCD5A-628C-41FC-5A41-D295BD9F7549}"/>
              </a:ext>
            </a:extLst>
          </p:cNvPr>
          <p:cNvSpPr txBox="1"/>
          <p:nvPr/>
        </p:nvSpPr>
        <p:spPr>
          <a:xfrm>
            <a:off x="1259888" y="3774284"/>
            <a:ext cx="2794754" cy="584775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04 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各功能介绍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3B3631-4D73-6E18-9EFC-D66076ADCF3E}"/>
              </a:ext>
            </a:extLst>
          </p:cNvPr>
          <p:cNvSpPr txBox="1"/>
          <p:nvPr/>
        </p:nvSpPr>
        <p:spPr>
          <a:xfrm>
            <a:off x="1259888" y="4566552"/>
            <a:ext cx="2794754" cy="584775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05 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难点突破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AA35718-83F4-136C-D818-97CD1DA0F496}"/>
              </a:ext>
            </a:extLst>
          </p:cNvPr>
          <p:cNvSpPr txBox="1"/>
          <p:nvPr/>
        </p:nvSpPr>
        <p:spPr>
          <a:xfrm>
            <a:off x="1259888" y="5358820"/>
            <a:ext cx="2794754" cy="584775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06 </a:t>
            </a:r>
            <a:r>
              <a:rPr lang="zh-CN" altLang="en-US" sz="32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项目感悟</a:t>
            </a:r>
          </a:p>
        </p:txBody>
      </p:sp>
    </p:spTree>
    <p:extLst>
      <p:ext uri="{BB962C8B-B14F-4D97-AF65-F5344CB8AC3E}">
        <p14:creationId xmlns:p14="http://schemas.microsoft.com/office/powerpoint/2010/main" val="3363494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4806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前端</a:t>
            </a:r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token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存取</a:t>
            </a:r>
          </a:p>
          <a:p>
            <a:endParaRPr lang="zh-CN" altLang="en-US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E58E3E-81D5-9E6F-B6A0-8FFD080F7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5" y="1888014"/>
            <a:ext cx="10168855" cy="6206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9BFB6F-8091-D1A7-98D5-47BADFA65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5" y="3433698"/>
            <a:ext cx="10470931" cy="6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1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2174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项目感受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17F5B93-480C-8FBF-CB17-CF4DA6A28008}"/>
              </a:ext>
            </a:extLst>
          </p:cNvPr>
          <p:cNvSpPr txBox="1"/>
          <p:nvPr/>
        </p:nvSpPr>
        <p:spPr>
          <a:xfrm>
            <a:off x="838200" y="1631890"/>
            <a:ext cx="10726272" cy="546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深入了解软件开发的全过程，并且在实际项目中应用我们所学到的知识和技能，同时也面临了一些挑战和困难，包括：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学习新技术和工具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团队协作和沟通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解决问题和调试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4"/>
                </a:solidFill>
              </a:rPr>
              <a:t>在未来的职业生涯中，我将继续努力学习和发展自己的技能，并不断提高自己的能力和竞争力</a:t>
            </a:r>
            <a:endParaRPr lang="en-US" altLang="zh-CN" b="1" dirty="0">
              <a:solidFill>
                <a:schemeClr val="accent4"/>
              </a:solidFill>
            </a:endParaRPr>
          </a:p>
          <a:p>
            <a:pPr>
              <a:lnSpc>
                <a:spcPct val="130000"/>
              </a:lnSpc>
            </a:pP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13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50800" dir="5400000" sx="1000" sy="1000" algn="ctr" rotWithShape="0">
              <a:srgbClr val="000000">
                <a:alpha val="5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CC586B-0133-CAA4-867E-B2F671637683}"/>
              </a:ext>
            </a:extLst>
          </p:cNvPr>
          <p:cNvSpPr txBox="1"/>
          <p:nvPr/>
        </p:nvSpPr>
        <p:spPr>
          <a:xfrm>
            <a:off x="4777764" y="3136612"/>
            <a:ext cx="2636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 谢 垂 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920FD5-8E8A-708F-2E55-49B4D4BEC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1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192000" cy="6858001"/>
          </a:xfr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50800" dir="5400000" sx="1000" sy="1000" algn="ctr" rotWithShape="0">
              <a:srgbClr val="000000">
                <a:alpha val="5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CC586B-0133-CAA4-867E-B2F671637683}"/>
              </a:ext>
            </a:extLst>
          </p:cNvPr>
          <p:cNvSpPr txBox="1"/>
          <p:nvPr/>
        </p:nvSpPr>
        <p:spPr>
          <a:xfrm>
            <a:off x="466529" y="329034"/>
            <a:ext cx="2174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1DBB30-3593-E509-6281-142590FF8FCF}"/>
              </a:ext>
            </a:extLst>
          </p:cNvPr>
          <p:cNvSpPr txBox="1"/>
          <p:nvPr/>
        </p:nvSpPr>
        <p:spPr>
          <a:xfrm>
            <a:off x="528539" y="1305347"/>
            <a:ext cx="11134919" cy="383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20000"/>
              </a:lnSpc>
            </a:pP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根据全国第二次全国残疾人抽样调查数据，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>
              <a:lnSpc>
                <a:spcPct val="120000"/>
              </a:lnSpc>
            </a:pP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我国成年残疾人在婚率为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800" b="1" kern="100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61.04% 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，低于健全人在婚率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800" b="1" kern="100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74.45% 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0000"/>
              </a:lnSpc>
            </a:pP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>
              <a:lnSpc>
                <a:spcPct val="120000"/>
              </a:lnSpc>
            </a:pP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冰冷的数字背后，是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800" b="1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8300</a:t>
            </a:r>
            <a:r>
              <a:rPr lang="zh-CN" altLang="zh-CN" sz="2800" b="1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万</a:t>
            </a:r>
            <a:r>
              <a:rPr lang="en-US" altLang="zh-CN" sz="2800" b="1" kern="100" dirty="0">
                <a:solidFill>
                  <a:schemeClr val="accent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残疾人执着追寻爱情和欲望的个体故事。</a:t>
            </a:r>
            <a:endParaRPr lang="zh-CN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120000"/>
              </a:lnSpc>
            </a:pP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>
              <a:lnSpc>
                <a:spcPct val="120000"/>
              </a:lnSpc>
            </a:pP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我们想要知道，身体心智异于常人的他们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66700" algn="just">
              <a:lnSpc>
                <a:spcPct val="120000"/>
              </a:lnSpc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  <a:p>
            <a:pPr indent="266700" algn="just">
              <a:lnSpc>
                <a:spcPct val="120000"/>
              </a:lnSpc>
            </a:pPr>
            <a:r>
              <a:rPr lang="zh-CN" altLang="zh-CN" sz="2800" b="1" kern="100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如何遇见属于自己的那份幸福</a:t>
            </a:r>
            <a:r>
              <a:rPr lang="en-US" altLang="zh-CN" sz="2800" b="1" kern="100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800" b="1" kern="100" dirty="0">
                <a:solidFill>
                  <a:schemeClr val="accent4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？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920FD5-8E8A-708F-2E55-49B4D4BEC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0DCD9C-4B26-FFAC-DF4C-F366DE4F2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45" y="2742609"/>
            <a:ext cx="6305002" cy="41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0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192000" cy="6858001"/>
          </a:xfr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50800" dir="5400000" sx="1000" sy="1000" algn="ctr" rotWithShape="0">
              <a:srgbClr val="000000">
                <a:alpha val="5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CC586B-0133-CAA4-867E-B2F671637683}"/>
              </a:ext>
            </a:extLst>
          </p:cNvPr>
          <p:cNvSpPr txBox="1"/>
          <p:nvPr/>
        </p:nvSpPr>
        <p:spPr>
          <a:xfrm>
            <a:off x="5146088" y="3136611"/>
            <a:ext cx="1899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920FD5-8E8A-708F-2E55-49B4D4BEC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375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项目分工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1A006E-A5A6-F481-F5C8-4F745F05A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0" b="92166" l="6462" r="93077">
                        <a14:foregroundMark x1="20000" y1="17665" x2="13538" y2="21045"/>
                        <a14:foregroundMark x1="13538" y1="21045" x2="21538" y2="10906"/>
                        <a14:foregroundMark x1="21538" y1="10906" x2="34154" y2="13671"/>
                        <a14:foregroundMark x1="34154" y1="13671" x2="35538" y2="25499"/>
                        <a14:foregroundMark x1="35538" y1="25499" x2="34308" y2="29954"/>
                        <a14:foregroundMark x1="21077" y1="29186" x2="15231" y2="50845"/>
                        <a14:foregroundMark x1="15231" y1="50845" x2="20154" y2="59601"/>
                        <a14:foregroundMark x1="20154" y1="59601" x2="12615" y2="76651"/>
                        <a14:foregroundMark x1="12615" y1="76651" x2="14154" y2="79263"/>
                        <a14:foregroundMark x1="24154" y1="44700" x2="41385" y2="42089"/>
                        <a14:foregroundMark x1="41385" y1="42089" x2="36769" y2="39171"/>
                        <a14:foregroundMark x1="32308" y1="39478" x2="44462" y2="39324"/>
                        <a14:foregroundMark x1="22000" y1="21198" x2="25846" y2="23963"/>
                        <a14:foregroundMark x1="7385" y1="23502" x2="6462" y2="26114"/>
                        <a14:foregroundMark x1="14923" y1="13210" x2="11385" y2="16129"/>
                        <a14:foregroundMark x1="15385" y1="13210" x2="10769" y2="14593"/>
                        <a14:foregroundMark x1="67077" y1="12442" x2="60000" y2="19048"/>
                        <a14:foregroundMark x1="60000" y1="19048" x2="68154" y2="16436"/>
                        <a14:foregroundMark x1="68154" y1="16436" x2="62462" y2="10292"/>
                        <a14:foregroundMark x1="62462" y1="10292" x2="58615" y2="10292"/>
                        <a14:foregroundMark x1="61692" y1="12596" x2="69385" y2="11367"/>
                        <a14:foregroundMark x1="69385" y1="11367" x2="76769" y2="16897"/>
                        <a14:foregroundMark x1="76769" y1="16897" x2="66000" y2="21198"/>
                        <a14:foregroundMark x1="70308" y1="11828" x2="62769" y2="7373"/>
                        <a14:foregroundMark x1="62769" y1="7373" x2="62769" y2="7373"/>
                        <a14:foregroundMark x1="89231" y1="37481" x2="89231" y2="49462"/>
                        <a14:foregroundMark x1="89231" y1="49462" x2="89077" y2="49616"/>
                        <a14:foregroundMark x1="93077" y1="36713" x2="92615" y2="42243"/>
                        <a14:foregroundMark x1="73538" y1="90015" x2="76462" y2="90323"/>
                        <a14:foregroundMark x1="63231" y1="92166" x2="61692" y2="90937"/>
                        <a14:foregroundMark x1="74615" y1="34562" x2="74154" y2="39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833" y="1414652"/>
            <a:ext cx="4661082" cy="46682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D797A3-742F-AC8C-586A-3091F45D1DB0}"/>
              </a:ext>
            </a:extLst>
          </p:cNvPr>
          <p:cNvSpPr txBox="1"/>
          <p:nvPr/>
        </p:nvSpPr>
        <p:spPr>
          <a:xfrm>
            <a:off x="528539" y="1242843"/>
            <a:ext cx="11134919" cy="4572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韩雨轩：项目经理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前端工程师，前后端数据交互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周云鹏：后端工程师，前后端数据交互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张子恺：数据爬取，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E-charts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可视化实现</a:t>
            </a:r>
            <a:endParaRPr lang="zh-CN" altLang="zh-C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李洋：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spark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数据处理，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E-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charts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可视化实现</a:t>
            </a:r>
            <a:endParaRPr lang="zh-CN" altLang="zh-C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丰蔚明：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项目测试，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文档撰写</a:t>
            </a:r>
            <a:endParaRPr lang="zh-CN" altLang="zh-C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贺子轩：</a:t>
            </a:r>
            <a:r>
              <a:rPr lang="zh-CN" alt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项目测试，</a:t>
            </a:r>
            <a:r>
              <a:rPr lang="zh-CN" altLang="zh-CN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文档撰写</a:t>
            </a:r>
            <a:endParaRPr lang="zh-CN" altLang="zh-C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24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4140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数据爬取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FDC445-08AA-BD94-DC48-7D42D0F79B75}"/>
              </a:ext>
            </a:extLst>
          </p:cNvPr>
          <p:cNvSpPr txBox="1"/>
          <p:nvPr/>
        </p:nvSpPr>
        <p:spPr>
          <a:xfrm>
            <a:off x="838199" y="1171648"/>
            <a:ext cx="709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确定目标网站和数据：</a:t>
            </a:r>
            <a:r>
              <a:rPr lang="en-US" altLang="zh-CN" dirty="0">
                <a:solidFill>
                  <a:schemeClr val="bg1"/>
                </a:solidFill>
              </a:rPr>
              <a:t>http://www.hunlian100.com/64943.aspx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F3A67-4A93-26E2-A15C-01493FFB8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EF8A7DA-A6C2-496F-F779-3BBC3ED84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91527"/>
            <a:ext cx="8193201" cy="440737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78966C9-E7C2-B279-6608-BA1FC79191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791" b="46295"/>
          <a:stretch/>
        </p:blipFill>
        <p:spPr>
          <a:xfrm>
            <a:off x="4867918" y="3433488"/>
            <a:ext cx="6817674" cy="26333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E3E0CC8-19BC-1D93-4D08-85725C434B46}"/>
                  </a:ext>
                </a:extLst>
              </p14:cNvPr>
              <p14:cNvContentPartPr/>
              <p14:nvPr/>
            </p14:nvContentPartPr>
            <p14:xfrm>
              <a:off x="2163960" y="1851060"/>
              <a:ext cx="1812240" cy="392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E3E0CC8-19BC-1D93-4D08-85725C434B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9960" y="1743060"/>
                <a:ext cx="19198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6285F072-F481-BBA6-B92F-A7A5D34E726A}"/>
                  </a:ext>
                </a:extLst>
              </p14:cNvPr>
              <p14:cNvContentPartPr/>
              <p14:nvPr/>
            </p14:nvContentPartPr>
            <p14:xfrm>
              <a:off x="8069400" y="3062820"/>
              <a:ext cx="63072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6285F072-F481-BBA6-B92F-A7A5D34E72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15400" y="2955180"/>
                <a:ext cx="738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C491C74-6445-E0C3-F782-F6156E5215FF}"/>
                  </a:ext>
                </a:extLst>
              </p14:cNvPr>
              <p14:cNvContentPartPr/>
              <p14:nvPr/>
            </p14:nvContentPartPr>
            <p14:xfrm>
              <a:off x="6050160" y="3701820"/>
              <a:ext cx="1463040" cy="244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C491C74-6445-E0C3-F782-F6156E5215F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96160" y="3594180"/>
                <a:ext cx="15706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DC395D9-BB31-8DF3-EFEC-6DABA3CA444F}"/>
                  </a:ext>
                </a:extLst>
              </p14:cNvPr>
              <p14:cNvContentPartPr/>
              <p14:nvPr/>
            </p14:nvContentPartPr>
            <p14:xfrm>
              <a:off x="9738360" y="5196540"/>
              <a:ext cx="856440" cy="7020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DC395D9-BB31-8DF3-EFEC-6DABA3CA44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4360" y="5088900"/>
                <a:ext cx="96408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53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353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数据爬取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FDC445-08AA-BD94-DC48-7D42D0F79B75}"/>
              </a:ext>
            </a:extLst>
          </p:cNvPr>
          <p:cNvSpPr txBox="1"/>
          <p:nvPr/>
        </p:nvSpPr>
        <p:spPr>
          <a:xfrm>
            <a:off x="838199" y="1171648"/>
            <a:ext cx="8595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scrapy</a:t>
            </a:r>
            <a:r>
              <a:rPr lang="zh-CN" altLang="en-US" dirty="0">
                <a:solidFill>
                  <a:schemeClr val="bg1"/>
                </a:solidFill>
              </a:rPr>
              <a:t>框架进行数据爬取，使用</a:t>
            </a:r>
            <a:r>
              <a:rPr lang="en-US" altLang="zh-CN" dirty="0">
                <a:solidFill>
                  <a:schemeClr val="bg1"/>
                </a:solidFill>
              </a:rPr>
              <a:t>X-path</a:t>
            </a:r>
            <a:r>
              <a:rPr lang="zh-CN" altLang="en-US" dirty="0">
                <a:solidFill>
                  <a:schemeClr val="bg1"/>
                </a:solidFill>
              </a:rPr>
              <a:t>进行数据解析，整理后，存储到</a:t>
            </a:r>
            <a:r>
              <a:rPr lang="en-US" altLang="zh-CN" dirty="0">
                <a:solidFill>
                  <a:schemeClr val="bg1"/>
                </a:solidFill>
              </a:rPr>
              <a:t>txt</a:t>
            </a:r>
            <a:r>
              <a:rPr lang="zh-CN" altLang="en-US" dirty="0">
                <a:solidFill>
                  <a:schemeClr val="bg1"/>
                </a:solidFill>
              </a:rPr>
              <a:t>文件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F3A67-4A93-26E2-A15C-01493FFB8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ADB1A0-E550-9737-3867-1E6630ACE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34" y="1838946"/>
            <a:ext cx="8023690" cy="4296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63B0D4F-2482-77CB-E88D-01A25F667F6C}"/>
                  </a:ext>
                </a:extLst>
              </p14:cNvPr>
              <p14:cNvContentPartPr/>
              <p14:nvPr/>
            </p14:nvContentPartPr>
            <p14:xfrm>
              <a:off x="3175080" y="4784320"/>
              <a:ext cx="3186360" cy="61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63B0D4F-2482-77CB-E88D-01A25F667F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1080" y="4676680"/>
                <a:ext cx="329400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18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8" y="329034"/>
            <a:ext cx="455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数据分析</a:t>
            </a:r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Spark-RDD</a:t>
            </a:r>
            <a:endParaRPr lang="zh-CN" altLang="en-US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FDC445-08AA-BD94-DC48-7D42D0F79B75}"/>
              </a:ext>
            </a:extLst>
          </p:cNvPr>
          <p:cNvSpPr txBox="1"/>
          <p:nvPr/>
        </p:nvSpPr>
        <p:spPr>
          <a:xfrm>
            <a:off x="838199" y="1171648"/>
            <a:ext cx="10801575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创建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对象，读取数据文件，使用 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 err="1">
                <a:solidFill>
                  <a:schemeClr val="bg1"/>
                </a:solidFill>
              </a:rPr>
              <a:t>reduceByKey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等函数进行统计，最后将统计后的数据存储到数据库中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EF3A67-4A93-26E2-A15C-01493FFB8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74638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B63B0D4F-2482-77CB-E88D-01A25F667F6C}"/>
                  </a:ext>
                </a:extLst>
              </p14:cNvPr>
              <p14:cNvContentPartPr/>
              <p14:nvPr/>
            </p14:nvContentPartPr>
            <p14:xfrm>
              <a:off x="3175080" y="4784320"/>
              <a:ext cx="3186360" cy="61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B63B0D4F-2482-77CB-E88D-01A25F667F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1080" y="4676320"/>
                <a:ext cx="3294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1C07F06-6BE6-7D8C-EEE7-A14F991A5553}"/>
                  </a:ext>
                </a:extLst>
              </p14:cNvPr>
              <p14:cNvContentPartPr/>
              <p14:nvPr/>
            </p14:nvContentPartPr>
            <p14:xfrm>
              <a:off x="4583493" y="4051021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1C07F06-6BE6-7D8C-EEE7-A14F991A55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29493" y="394302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C4F4320-0A2E-5949-6282-158369E898CA}"/>
                  </a:ext>
                </a:extLst>
              </p14:cNvPr>
              <p14:cNvContentPartPr/>
              <p14:nvPr/>
            </p14:nvContentPartPr>
            <p14:xfrm>
              <a:off x="4641453" y="4004941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C4F4320-0A2E-5949-6282-158369E898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7453" y="389694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C22DE15-1052-2D41-1EFC-851C54968DE3}"/>
                  </a:ext>
                </a:extLst>
              </p14:cNvPr>
              <p14:cNvContentPartPr/>
              <p14:nvPr/>
            </p14:nvContentPartPr>
            <p14:xfrm>
              <a:off x="4641453" y="4004941"/>
              <a:ext cx="360" cy="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C22DE15-1052-2D41-1EFC-851C54968D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7453" y="3896941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15B946ED-EC9D-254F-B3B2-229945FF4CD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/>
          <a:stretch/>
        </p:blipFill>
        <p:spPr>
          <a:xfrm>
            <a:off x="965199" y="2253040"/>
            <a:ext cx="7644015" cy="429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B5D9AF0-2D3F-AD46-9F48-B9BD0EB2E4F4}"/>
                  </a:ext>
                </a:extLst>
              </p14:cNvPr>
              <p14:cNvContentPartPr/>
              <p14:nvPr/>
            </p14:nvContentPartPr>
            <p14:xfrm>
              <a:off x="3466980" y="3511560"/>
              <a:ext cx="2435760" cy="5508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B5D9AF0-2D3F-AD46-9F48-B9BD0EB2E4F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12980" y="3403560"/>
                <a:ext cx="25434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FA3403EF-FE10-23D4-D53D-0029B1FE2212}"/>
                  </a:ext>
                </a:extLst>
              </p14:cNvPr>
              <p14:cNvContentPartPr/>
              <p14:nvPr/>
            </p14:nvContentPartPr>
            <p14:xfrm>
              <a:off x="3490020" y="3146160"/>
              <a:ext cx="3655080" cy="320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FA3403EF-FE10-23D4-D53D-0029B1FE22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36020" y="3038160"/>
                <a:ext cx="3762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A09C7C07-CD24-ED39-D1F9-D181DD081E53}"/>
                  </a:ext>
                </a:extLst>
              </p14:cNvPr>
              <p14:cNvContentPartPr/>
              <p14:nvPr/>
            </p14:nvContentPartPr>
            <p14:xfrm>
              <a:off x="3512700" y="3882720"/>
              <a:ext cx="2337840" cy="27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A09C7C07-CD24-ED39-D1F9-D181DD081E5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58700" y="3774720"/>
                <a:ext cx="24454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4FE88CEC-897C-F6A6-BA1D-126E2717FBB8}"/>
                  </a:ext>
                </a:extLst>
              </p14:cNvPr>
              <p14:cNvContentPartPr/>
              <p14:nvPr/>
            </p14:nvContentPartPr>
            <p14:xfrm>
              <a:off x="3459420" y="5425320"/>
              <a:ext cx="1217880" cy="8028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4FE88CEC-897C-F6A6-BA1D-126E2717FB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05420" y="5317680"/>
                <a:ext cx="1325520" cy="2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22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48BA9-95C4-80AB-7D71-CFB0B88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ADAAE59-AA08-F37B-2190-C19986C3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内容占位符 12">
            <a:extLst>
              <a:ext uri="{FF2B5EF4-FFF2-40B4-BE49-F238E27FC236}">
                <a16:creationId xmlns:a16="http://schemas.microsoft.com/office/drawing/2014/main" id="{441CB4AA-5EBF-A05C-0027-8A44637C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B7020C-8FA2-2427-29AA-E956858D6827}"/>
              </a:ext>
            </a:extLst>
          </p:cNvPr>
          <p:cNvSpPr txBox="1"/>
          <p:nvPr/>
        </p:nvSpPr>
        <p:spPr>
          <a:xfrm>
            <a:off x="466529" y="329034"/>
            <a:ext cx="3804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E-charts-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3A2B1-011D-4D8F-388A-FD7F75CE8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83" y="186679"/>
            <a:ext cx="1287464" cy="4528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9711D3-25DF-4D11-648C-EA58A1C8A9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3" y="1242843"/>
            <a:ext cx="5569896" cy="37132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A5FA60-36D6-F6A2-0971-AAA9CD2487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/>
          <a:stretch/>
        </p:blipFill>
        <p:spPr>
          <a:xfrm>
            <a:off x="1870244" y="2222897"/>
            <a:ext cx="5077459" cy="41028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B89945-1B3D-FB33-B257-EEB5EFA6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01" y="1869134"/>
            <a:ext cx="4825196" cy="35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42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1042</Words>
  <Application>Microsoft Office PowerPoint</Application>
  <PresentationFormat>宽屏</PresentationFormat>
  <Paragraphs>81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仿宋</vt:lpstr>
      <vt:lpstr>华文新魏</vt:lpstr>
      <vt:lpstr>楷体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 han</dc:creator>
  <cp:lastModifiedBy>D han</cp:lastModifiedBy>
  <cp:revision>26</cp:revision>
  <dcterms:created xsi:type="dcterms:W3CDTF">2023-03-09T08:22:04Z</dcterms:created>
  <dcterms:modified xsi:type="dcterms:W3CDTF">2023-03-11T06:32:38Z</dcterms:modified>
</cp:coreProperties>
</file>